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DF2DA7-2F86-4168-8F2A-7F0A352919EC}" type="datetimeFigureOut">
              <a:rPr lang="en-US" smtClean="0"/>
              <a:t>5/5/2015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6CF78-9904-488B-ACC3-619D32C0AC4B}" type="slidenum">
              <a:rPr lang="en-US" smtClean="0"/>
              <a:t>‹#›</a:t>
            </a:fld>
            <a:endParaRPr lang="en-US"/>
          </a:p>
        </p:txBody>
      </p:sp>
    </p:spTree>
    <p:extLst>
      <p:ext uri="{BB962C8B-B14F-4D97-AF65-F5344CB8AC3E}">
        <p14:creationId xmlns:p14="http://schemas.microsoft.com/office/powerpoint/2010/main" val="724209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DF2DA7-2F86-4168-8F2A-7F0A352919EC}" type="datetimeFigureOut">
              <a:rPr lang="en-US" smtClean="0"/>
              <a:t>5/5/2015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6CF78-9904-488B-ACC3-619D32C0AC4B}" type="slidenum">
              <a:rPr lang="en-US" smtClean="0"/>
              <a:t>‹#›</a:t>
            </a:fld>
            <a:endParaRPr lang="en-US"/>
          </a:p>
        </p:txBody>
      </p:sp>
    </p:spTree>
    <p:extLst>
      <p:ext uri="{BB962C8B-B14F-4D97-AF65-F5344CB8AC3E}">
        <p14:creationId xmlns:p14="http://schemas.microsoft.com/office/powerpoint/2010/main" val="2145330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DF2DA7-2F86-4168-8F2A-7F0A352919EC}" type="datetimeFigureOut">
              <a:rPr lang="en-US" smtClean="0"/>
              <a:t>5/5/2015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6CF78-9904-488B-ACC3-619D32C0AC4B}" type="slidenum">
              <a:rPr lang="en-US" smtClean="0"/>
              <a:t>‹#›</a:t>
            </a:fld>
            <a:endParaRPr lang="en-US"/>
          </a:p>
        </p:txBody>
      </p:sp>
    </p:spTree>
    <p:extLst>
      <p:ext uri="{BB962C8B-B14F-4D97-AF65-F5344CB8AC3E}">
        <p14:creationId xmlns:p14="http://schemas.microsoft.com/office/powerpoint/2010/main" val="901219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DF2DA7-2F86-4168-8F2A-7F0A352919EC}" type="datetimeFigureOut">
              <a:rPr lang="en-US" smtClean="0"/>
              <a:t>5/5/2015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6CF78-9904-488B-ACC3-619D32C0AC4B}" type="slidenum">
              <a:rPr lang="en-US" smtClean="0"/>
              <a:t>‹#›</a:t>
            </a:fld>
            <a:endParaRPr lang="en-US"/>
          </a:p>
        </p:txBody>
      </p:sp>
    </p:spTree>
    <p:extLst>
      <p:ext uri="{BB962C8B-B14F-4D97-AF65-F5344CB8AC3E}">
        <p14:creationId xmlns:p14="http://schemas.microsoft.com/office/powerpoint/2010/main" val="3078196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DF2DA7-2F86-4168-8F2A-7F0A352919EC}" type="datetimeFigureOut">
              <a:rPr lang="en-US" smtClean="0"/>
              <a:t>5/5/2015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6CF78-9904-488B-ACC3-619D32C0AC4B}" type="slidenum">
              <a:rPr lang="en-US" smtClean="0"/>
              <a:t>‹#›</a:t>
            </a:fld>
            <a:endParaRPr lang="en-US"/>
          </a:p>
        </p:txBody>
      </p:sp>
    </p:spTree>
    <p:extLst>
      <p:ext uri="{BB962C8B-B14F-4D97-AF65-F5344CB8AC3E}">
        <p14:creationId xmlns:p14="http://schemas.microsoft.com/office/powerpoint/2010/main" val="3455047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DF2DA7-2F86-4168-8F2A-7F0A352919EC}" type="datetimeFigureOut">
              <a:rPr lang="en-US" smtClean="0"/>
              <a:t>5/5/2015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26CF78-9904-488B-ACC3-619D32C0AC4B}" type="slidenum">
              <a:rPr lang="en-US" smtClean="0"/>
              <a:t>‹#›</a:t>
            </a:fld>
            <a:endParaRPr lang="en-US"/>
          </a:p>
        </p:txBody>
      </p:sp>
    </p:spTree>
    <p:extLst>
      <p:ext uri="{BB962C8B-B14F-4D97-AF65-F5344CB8AC3E}">
        <p14:creationId xmlns:p14="http://schemas.microsoft.com/office/powerpoint/2010/main" val="2962218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DF2DA7-2F86-4168-8F2A-7F0A352919EC}" type="datetimeFigureOut">
              <a:rPr lang="en-US" smtClean="0"/>
              <a:t>5/5/2015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26CF78-9904-488B-ACC3-619D32C0AC4B}" type="slidenum">
              <a:rPr lang="en-US" smtClean="0"/>
              <a:t>‹#›</a:t>
            </a:fld>
            <a:endParaRPr lang="en-US"/>
          </a:p>
        </p:txBody>
      </p:sp>
    </p:spTree>
    <p:extLst>
      <p:ext uri="{BB962C8B-B14F-4D97-AF65-F5344CB8AC3E}">
        <p14:creationId xmlns:p14="http://schemas.microsoft.com/office/powerpoint/2010/main" val="4062730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DF2DA7-2F86-4168-8F2A-7F0A352919EC}" type="datetimeFigureOut">
              <a:rPr lang="en-US" smtClean="0"/>
              <a:t>5/5/2015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26CF78-9904-488B-ACC3-619D32C0AC4B}" type="slidenum">
              <a:rPr lang="en-US" smtClean="0"/>
              <a:t>‹#›</a:t>
            </a:fld>
            <a:endParaRPr lang="en-US"/>
          </a:p>
        </p:txBody>
      </p:sp>
    </p:spTree>
    <p:extLst>
      <p:ext uri="{BB962C8B-B14F-4D97-AF65-F5344CB8AC3E}">
        <p14:creationId xmlns:p14="http://schemas.microsoft.com/office/powerpoint/2010/main" val="555850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DF2DA7-2F86-4168-8F2A-7F0A352919EC}" type="datetimeFigureOut">
              <a:rPr lang="en-US" smtClean="0"/>
              <a:t>5/5/2015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26CF78-9904-488B-ACC3-619D32C0AC4B}" type="slidenum">
              <a:rPr lang="en-US" smtClean="0"/>
              <a:t>‹#›</a:t>
            </a:fld>
            <a:endParaRPr lang="en-US"/>
          </a:p>
        </p:txBody>
      </p:sp>
    </p:spTree>
    <p:extLst>
      <p:ext uri="{BB962C8B-B14F-4D97-AF65-F5344CB8AC3E}">
        <p14:creationId xmlns:p14="http://schemas.microsoft.com/office/powerpoint/2010/main" val="3390845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DF2DA7-2F86-4168-8F2A-7F0A352919EC}" type="datetimeFigureOut">
              <a:rPr lang="en-US" smtClean="0"/>
              <a:t>5/5/2015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26CF78-9904-488B-ACC3-619D32C0AC4B}" type="slidenum">
              <a:rPr lang="en-US" smtClean="0"/>
              <a:t>‹#›</a:t>
            </a:fld>
            <a:endParaRPr lang="en-US"/>
          </a:p>
        </p:txBody>
      </p:sp>
    </p:spTree>
    <p:extLst>
      <p:ext uri="{BB962C8B-B14F-4D97-AF65-F5344CB8AC3E}">
        <p14:creationId xmlns:p14="http://schemas.microsoft.com/office/powerpoint/2010/main" val="814567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DF2DA7-2F86-4168-8F2A-7F0A352919EC}" type="datetimeFigureOut">
              <a:rPr lang="en-US" smtClean="0"/>
              <a:t>5/5/2015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26CF78-9904-488B-ACC3-619D32C0AC4B}" type="slidenum">
              <a:rPr lang="en-US" smtClean="0"/>
              <a:t>‹#›</a:t>
            </a:fld>
            <a:endParaRPr lang="en-US"/>
          </a:p>
        </p:txBody>
      </p:sp>
    </p:spTree>
    <p:extLst>
      <p:ext uri="{BB962C8B-B14F-4D97-AF65-F5344CB8AC3E}">
        <p14:creationId xmlns:p14="http://schemas.microsoft.com/office/powerpoint/2010/main" val="1621252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DF2DA7-2F86-4168-8F2A-7F0A352919EC}" type="datetimeFigureOut">
              <a:rPr lang="en-US" smtClean="0"/>
              <a:t>5/5/2015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26CF78-9904-488B-ACC3-619D32C0AC4B}" type="slidenum">
              <a:rPr lang="en-US" smtClean="0"/>
              <a:t>‹#›</a:t>
            </a:fld>
            <a:endParaRPr lang="en-US"/>
          </a:p>
        </p:txBody>
      </p:sp>
    </p:spTree>
    <p:extLst>
      <p:ext uri="{BB962C8B-B14F-4D97-AF65-F5344CB8AC3E}">
        <p14:creationId xmlns:p14="http://schemas.microsoft.com/office/powerpoint/2010/main" val="155451265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0"/>
            <a:ext cx="7772400" cy="1470025"/>
          </a:xfrm>
        </p:spPr>
        <p:txBody>
          <a:bodyPr/>
          <a:lstStyle/>
          <a:p>
            <a:r>
              <a:rPr lang="en-US" dirty="0" smtClean="0"/>
              <a:t>Museo del Prado </a:t>
            </a:r>
            <a:r>
              <a:rPr lang="en-US" sz="1400" dirty="0" smtClean="0"/>
              <a:t>by Alexandro Velazquez </a:t>
            </a:r>
            <a:endParaRPr lang="en-US" sz="1400" dirty="0"/>
          </a:p>
        </p:txBody>
      </p:sp>
      <p:sp>
        <p:nvSpPr>
          <p:cNvPr id="3" name="Subtitle 2"/>
          <p:cNvSpPr>
            <a:spLocks noGrp="1"/>
          </p:cNvSpPr>
          <p:nvPr>
            <p:ph type="subTitle" idx="1"/>
          </p:nvPr>
        </p:nvSpPr>
        <p:spPr>
          <a:xfrm>
            <a:off x="1676400" y="5262281"/>
            <a:ext cx="5211679" cy="1143000"/>
          </a:xfrm>
        </p:spPr>
        <p:txBody>
          <a:bodyPr>
            <a:normAutofit fontScale="25000" lnSpcReduction="20000"/>
          </a:bodyPr>
          <a:lstStyle/>
          <a:p>
            <a:r>
              <a:rPr lang="en-US" dirty="0" smtClean="0">
                <a:solidFill>
                  <a:schemeClr val="tx1"/>
                </a:solidFill>
              </a:rPr>
              <a:t>Hours: </a:t>
            </a:r>
          </a:p>
          <a:p>
            <a:r>
              <a:rPr lang="en-US" dirty="0" smtClean="0">
                <a:solidFill>
                  <a:schemeClr val="tx1"/>
                </a:solidFill>
              </a:rPr>
              <a:t>Monday	10:00 am – 8:00 pm</a:t>
            </a:r>
          </a:p>
          <a:p>
            <a:r>
              <a:rPr lang="en-US" dirty="0" smtClean="0">
                <a:solidFill>
                  <a:schemeClr val="tx1"/>
                </a:solidFill>
              </a:rPr>
              <a:t>Tuesday	10:00 am – 8:00 pm</a:t>
            </a:r>
          </a:p>
          <a:p>
            <a:r>
              <a:rPr lang="en-US" dirty="0" smtClean="0">
                <a:solidFill>
                  <a:schemeClr val="tx1"/>
                </a:solidFill>
              </a:rPr>
              <a:t>Wednesday	10:00 am – 8:00 pm</a:t>
            </a:r>
          </a:p>
          <a:p>
            <a:r>
              <a:rPr lang="en-US" dirty="0" smtClean="0">
                <a:solidFill>
                  <a:schemeClr val="tx1"/>
                </a:solidFill>
              </a:rPr>
              <a:t>Thursday	10:00 am – 8:00 pm</a:t>
            </a:r>
          </a:p>
          <a:p>
            <a:r>
              <a:rPr lang="en-US" dirty="0" smtClean="0">
                <a:solidFill>
                  <a:schemeClr val="tx1"/>
                </a:solidFill>
              </a:rPr>
              <a:t>Friday	10:00 am – 8:00 pm</a:t>
            </a:r>
          </a:p>
          <a:p>
            <a:r>
              <a:rPr lang="en-US" dirty="0" smtClean="0">
                <a:solidFill>
                  <a:schemeClr val="tx1"/>
                </a:solidFill>
              </a:rPr>
              <a:t>Saturday	10:00 am – 8:00 pm</a:t>
            </a:r>
          </a:p>
          <a:p>
            <a:r>
              <a:rPr lang="en-US" dirty="0" smtClean="0">
                <a:solidFill>
                  <a:schemeClr val="tx1"/>
                </a:solidFill>
              </a:rPr>
              <a:t>Sunday	10:00 am – 7:00 pm</a:t>
            </a:r>
          </a:p>
          <a:p>
            <a:endParaRPr lang="en-US" dirty="0" smtClean="0">
              <a:solidFill>
                <a:schemeClr val="tx1"/>
              </a:solidFill>
            </a:endParaRPr>
          </a:p>
          <a:p>
            <a:r>
              <a:rPr lang="en-US" dirty="0" smtClean="0">
                <a:solidFill>
                  <a:schemeClr val="tx1"/>
                </a:solidFill>
              </a:rPr>
              <a:t>Paseo del Prado, s/n, 28014 Madrid, Spain</a:t>
            </a:r>
            <a:endParaRPr lang="en-US" dirty="0">
              <a:solidFill>
                <a:schemeClr val="tx1"/>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7800" y="1219200"/>
            <a:ext cx="6019800" cy="4026917"/>
          </a:xfrm>
          <a:prstGeom prst="rect">
            <a:avLst/>
          </a:prstGeom>
        </p:spPr>
      </p:pic>
    </p:spTree>
    <p:extLst>
      <p:ext uri="{BB962C8B-B14F-4D97-AF65-F5344CB8AC3E}">
        <p14:creationId xmlns:p14="http://schemas.microsoft.com/office/powerpoint/2010/main" val="2611775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Clothed Maja</a:t>
            </a:r>
            <a:endParaRPr lang="en-US" dirty="0"/>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828800" y="1524000"/>
            <a:ext cx="4999588" cy="2514441"/>
          </a:xfrm>
        </p:spPr>
      </p:pic>
      <p:sp>
        <p:nvSpPr>
          <p:cNvPr id="8" name="TextBox 7"/>
          <p:cNvSpPr txBox="1"/>
          <p:nvPr/>
        </p:nvSpPr>
        <p:spPr>
          <a:xfrm>
            <a:off x="1752600" y="4267200"/>
            <a:ext cx="5638800" cy="2031325"/>
          </a:xfrm>
          <a:prstGeom prst="rect">
            <a:avLst/>
          </a:prstGeom>
          <a:noFill/>
        </p:spPr>
        <p:txBody>
          <a:bodyPr wrap="square" rtlCol="0">
            <a:spAutoFit/>
          </a:bodyPr>
          <a:lstStyle/>
          <a:p>
            <a:r>
              <a:rPr lang="en-US" dirty="0"/>
              <a:t>T</a:t>
            </a:r>
            <a:r>
              <a:rPr lang="en-US" dirty="0" smtClean="0"/>
              <a:t>he Clothed Maja is a painting by the Spanish painter Francisco de Goya between 1800 and 1805. The painting was first owned by Prime Minister Manuel de Godoy, who was known as an avid womanizer, and originally hung in his home in front of the Naked Maja in such a manner that the Naked Maja could be revealed at any time with the help of a pulley mechanism</a:t>
            </a:r>
            <a:endParaRPr lang="en-US" dirty="0"/>
          </a:p>
        </p:txBody>
      </p:sp>
    </p:spTree>
    <p:extLst>
      <p:ext uri="{BB962C8B-B14F-4D97-AF65-F5344CB8AC3E}">
        <p14:creationId xmlns:p14="http://schemas.microsoft.com/office/powerpoint/2010/main" val="2364851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Lute Player </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438400" y="1676400"/>
            <a:ext cx="3927552" cy="3075273"/>
          </a:xfrm>
        </p:spPr>
      </p:pic>
      <p:sp>
        <p:nvSpPr>
          <p:cNvPr id="5" name="TextBox 4"/>
          <p:cNvSpPr txBox="1"/>
          <p:nvPr/>
        </p:nvSpPr>
        <p:spPr>
          <a:xfrm>
            <a:off x="1524000" y="5105400"/>
            <a:ext cx="6477000" cy="1477328"/>
          </a:xfrm>
          <a:prstGeom prst="rect">
            <a:avLst/>
          </a:prstGeom>
          <a:noFill/>
        </p:spPr>
        <p:txBody>
          <a:bodyPr wrap="square" rtlCol="0">
            <a:spAutoFit/>
          </a:bodyPr>
          <a:lstStyle/>
          <a:p>
            <a:r>
              <a:rPr lang="en-US" dirty="0" smtClean="0"/>
              <a:t>The Lute Player (1596) is a composition by the Italian Baroque master Caravaggio. It exists in three versions, one in the Wildenstein Collection, another in the Hermitage Museum, St. Petersburg and a third from Badminton House, Gloucestershire, which came to light in 2007. </a:t>
            </a:r>
            <a:endParaRPr lang="en-US" dirty="0"/>
          </a:p>
        </p:txBody>
      </p:sp>
    </p:spTree>
    <p:extLst>
      <p:ext uri="{BB962C8B-B14F-4D97-AF65-F5344CB8AC3E}">
        <p14:creationId xmlns:p14="http://schemas.microsoft.com/office/powerpoint/2010/main" val="426414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Ecstasy of Saint Teresa</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352800" y="1459320"/>
            <a:ext cx="2501742" cy="3334353"/>
          </a:xfrm>
        </p:spPr>
      </p:pic>
      <p:sp>
        <p:nvSpPr>
          <p:cNvPr id="5" name="TextBox 4"/>
          <p:cNvSpPr txBox="1"/>
          <p:nvPr/>
        </p:nvSpPr>
        <p:spPr>
          <a:xfrm>
            <a:off x="1600200" y="4800600"/>
            <a:ext cx="6858000" cy="2031325"/>
          </a:xfrm>
          <a:prstGeom prst="rect">
            <a:avLst/>
          </a:prstGeom>
          <a:noFill/>
        </p:spPr>
        <p:txBody>
          <a:bodyPr wrap="square" rtlCol="0">
            <a:spAutoFit/>
          </a:bodyPr>
          <a:lstStyle/>
          <a:p>
            <a:r>
              <a:rPr lang="en-US" dirty="0" smtClean="0"/>
              <a:t> </a:t>
            </a:r>
            <a:r>
              <a:rPr lang="en-US" dirty="0" err="1" smtClean="0"/>
              <a:t>L'Estasi</a:t>
            </a:r>
            <a:r>
              <a:rPr lang="en-US" dirty="0" smtClean="0"/>
              <a:t> di Santa Teresa or Santa Teresa  (1647) is the central sculptural group in white marble set in an elevated aedicule in the </a:t>
            </a:r>
            <a:r>
              <a:rPr lang="en-US" dirty="0" err="1" smtClean="0"/>
              <a:t>Cornaro</a:t>
            </a:r>
            <a:r>
              <a:rPr lang="en-US" dirty="0" smtClean="0"/>
              <a:t> Chapel, Santa Maria </a:t>
            </a:r>
            <a:r>
              <a:rPr lang="en-US" dirty="0" err="1" smtClean="0"/>
              <a:t>della</a:t>
            </a:r>
            <a:r>
              <a:rPr lang="en-US" dirty="0" smtClean="0"/>
              <a:t> </a:t>
            </a:r>
            <a:r>
              <a:rPr lang="en-US" dirty="0" err="1" smtClean="0"/>
              <a:t>Vittoria</a:t>
            </a:r>
            <a:r>
              <a:rPr lang="en-US" dirty="0" smtClean="0"/>
              <a:t>, Rome. It was designed and completed by </a:t>
            </a:r>
            <a:r>
              <a:rPr lang="en-US" dirty="0" err="1" smtClean="0"/>
              <a:t>Gian</a:t>
            </a:r>
            <a:r>
              <a:rPr lang="en-US" dirty="0" smtClean="0"/>
              <a:t> Lorenzo Bernini, the leading sculptor of his day, who also designed the setting of the Chapel in marble, stucco and paint. It is generally considered to be one of the sculptural masterpieces of the High Roman Baroque. It pictures Teresa of Ávila.</a:t>
            </a:r>
            <a:endParaRPr lang="en-US" dirty="0"/>
          </a:p>
        </p:txBody>
      </p:sp>
    </p:spTree>
    <p:extLst>
      <p:ext uri="{BB962C8B-B14F-4D97-AF65-F5344CB8AC3E}">
        <p14:creationId xmlns:p14="http://schemas.microsoft.com/office/powerpoint/2010/main" val="1487942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Holy Trinity </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505200" y="1219200"/>
            <a:ext cx="1941451" cy="3326941"/>
          </a:xfrm>
        </p:spPr>
      </p:pic>
      <p:sp>
        <p:nvSpPr>
          <p:cNvPr id="5" name="TextBox 4"/>
          <p:cNvSpPr txBox="1"/>
          <p:nvPr/>
        </p:nvSpPr>
        <p:spPr>
          <a:xfrm>
            <a:off x="762000" y="4572000"/>
            <a:ext cx="7772400" cy="2031325"/>
          </a:xfrm>
          <a:prstGeom prst="rect">
            <a:avLst/>
          </a:prstGeom>
          <a:noFill/>
        </p:spPr>
        <p:txBody>
          <a:bodyPr wrap="square" rtlCol="0">
            <a:spAutoFit/>
          </a:bodyPr>
          <a:lstStyle/>
          <a:p>
            <a:r>
              <a:rPr lang="en-US" dirty="0" smtClean="0"/>
              <a:t>The Holy Trinity (1577–1579) of works created for the church Santo Domingo el </a:t>
            </a:r>
            <a:r>
              <a:rPr lang="en-US" dirty="0" err="1" smtClean="0"/>
              <a:t>Antiguo</a:t>
            </a:r>
            <a:r>
              <a:rPr lang="en-US" dirty="0" smtClean="0"/>
              <a:t>. The influence of Michelangelo, Durer, or </a:t>
            </a:r>
            <a:r>
              <a:rPr lang="en-US" dirty="0" err="1" smtClean="0"/>
              <a:t>Taddeo</a:t>
            </a:r>
            <a:r>
              <a:rPr lang="en-US" dirty="0" smtClean="0"/>
              <a:t> </a:t>
            </a:r>
            <a:r>
              <a:rPr lang="en-US" dirty="0" err="1" smtClean="0"/>
              <a:t>Zuccaro</a:t>
            </a:r>
            <a:r>
              <a:rPr lang="en-US" dirty="0" smtClean="0"/>
              <a:t> is usually evoked with respect to the conception and the composition of this canvas - one of the set painted for the retable of Santo Domingo el </a:t>
            </a:r>
            <a:r>
              <a:rPr lang="en-US" dirty="0" err="1" smtClean="0"/>
              <a:t>Antiguo</a:t>
            </a:r>
            <a:r>
              <a:rPr lang="en-US" dirty="0" smtClean="0"/>
              <a:t> - as well as to the attitudes and the anatomy of the figures. More impressive and certain than this borrowing, however real and instrumental it may have been, is the impact of El Greco's creative will, which makes this work already so personal and so mature.   </a:t>
            </a:r>
            <a:endParaRPr lang="en-US" dirty="0"/>
          </a:p>
        </p:txBody>
      </p:sp>
    </p:spTree>
    <p:extLst>
      <p:ext uri="{BB962C8B-B14F-4D97-AF65-F5344CB8AC3E}">
        <p14:creationId xmlns:p14="http://schemas.microsoft.com/office/powerpoint/2010/main" val="1861188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 </a:t>
            </a:r>
            <a:r>
              <a:rPr lang="en-US" dirty="0" err="1" smtClean="0"/>
              <a:t>Meninas</a:t>
            </a:r>
            <a:r>
              <a:rPr lang="en-US" smtClean="0"/>
              <a:t>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10000" y="1600201"/>
            <a:ext cx="2729810" cy="3139282"/>
          </a:xfrm>
        </p:spPr>
      </p:pic>
      <p:sp>
        <p:nvSpPr>
          <p:cNvPr id="6" name="TextBox 5"/>
          <p:cNvSpPr txBox="1"/>
          <p:nvPr/>
        </p:nvSpPr>
        <p:spPr>
          <a:xfrm>
            <a:off x="1371600" y="4876800"/>
            <a:ext cx="6934200" cy="1754326"/>
          </a:xfrm>
          <a:prstGeom prst="rect">
            <a:avLst/>
          </a:prstGeom>
          <a:noFill/>
        </p:spPr>
        <p:txBody>
          <a:bodyPr wrap="square" rtlCol="0">
            <a:spAutoFit/>
          </a:bodyPr>
          <a:lstStyle/>
          <a:p>
            <a:r>
              <a:rPr lang="en-US" sz="1200" dirty="0" smtClean="0"/>
              <a:t>Las </a:t>
            </a:r>
            <a:r>
              <a:rPr lang="en-US" sz="1200" dirty="0" err="1" smtClean="0"/>
              <a:t>Meninas</a:t>
            </a:r>
            <a:r>
              <a:rPr lang="en-US" sz="1200" dirty="0" smtClean="0"/>
              <a:t> (Spanish for The Maids of </a:t>
            </a:r>
            <a:r>
              <a:rPr lang="en-US" sz="1200" dirty="0" err="1" smtClean="0"/>
              <a:t>Honour</a:t>
            </a:r>
            <a:r>
              <a:rPr lang="en-US" sz="1200" dirty="0" smtClean="0"/>
              <a:t>) is a 1656 painting by Diego Velázquez, the leading artist of the Spanish Golden Age, in the Museo del Prado in Madrid. The work's complex and enigmatic composition raises questions about reality and illusion, and creates an uncertain relationship between the viewer and the figures depicted. Because of these complexities, Las </a:t>
            </a:r>
            <a:r>
              <a:rPr lang="en-US" sz="1200" dirty="0" err="1" smtClean="0"/>
              <a:t>Meninas</a:t>
            </a:r>
            <a:r>
              <a:rPr lang="en-US" sz="1200" dirty="0" smtClean="0"/>
              <a:t> has been one of the most widely analyzed works in Western painting.</a:t>
            </a:r>
          </a:p>
          <a:p>
            <a:endParaRPr lang="en-US" sz="1200" dirty="0" smtClean="0"/>
          </a:p>
          <a:p>
            <a:r>
              <a:rPr lang="en-US" sz="1200" dirty="0" smtClean="0"/>
              <a:t>The painting shows a large room in the Royal Alcazar of Madrid during the reign of King Philip IV of Spain, and presents several figures, most identifiable from the Spanish court, captured, according to some commentators, in a particular moment as if in a snapshot</a:t>
            </a:r>
            <a:endParaRPr lang="en-US" sz="1200" dirty="0"/>
          </a:p>
        </p:txBody>
      </p:sp>
    </p:spTree>
    <p:extLst>
      <p:ext uri="{BB962C8B-B14F-4D97-AF65-F5344CB8AC3E}">
        <p14:creationId xmlns:p14="http://schemas.microsoft.com/office/powerpoint/2010/main" val="905591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 </a:t>
            </a:r>
            <a:endParaRPr lang="en-US" dirty="0"/>
          </a:p>
        </p:txBody>
      </p:sp>
      <p:sp>
        <p:nvSpPr>
          <p:cNvPr id="3" name="Content Placeholder 2"/>
          <p:cNvSpPr>
            <a:spLocks noGrp="1"/>
          </p:cNvSpPr>
          <p:nvPr>
            <p:ph idx="1"/>
          </p:nvPr>
        </p:nvSpPr>
        <p:spPr/>
        <p:txBody>
          <a:bodyPr>
            <a:normAutofit/>
          </a:bodyPr>
          <a:lstStyle/>
          <a:p>
            <a:pPr marL="0" indent="0">
              <a:buNone/>
            </a:pPr>
            <a:r>
              <a:rPr lang="en-US" sz="1800" dirty="0" smtClean="0"/>
              <a:t>The Museo del Prado is a piece of history because of its great artworks and rich history its been around for over 100 years which that in itself is crazy to think about. Also it has very great pieces of art which also have a great history. One day I hope I would get the chance to go to the Museo del Prado. Its in Madrid so I would get the chance to sight see also. I would love to see all the great artworks that the artist painted and admire the greatness of the museum and the artist all the paintings on the slide show have drawn me in and some even tell a story like “the holy trinity”. At last the Museo del Prado might be one of the great museums in the whole world.      </a:t>
            </a:r>
            <a:endParaRPr lang="en-US" sz="1800" dirty="0"/>
          </a:p>
        </p:txBody>
      </p:sp>
    </p:spTree>
    <p:extLst>
      <p:ext uri="{BB962C8B-B14F-4D97-AF65-F5344CB8AC3E}">
        <p14:creationId xmlns:p14="http://schemas.microsoft.com/office/powerpoint/2010/main" val="9234222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621</Words>
  <Application>Microsoft Office PowerPoint</Application>
  <PresentationFormat>On-screen Show (4:3)</PresentationFormat>
  <Paragraphs>25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Museo del Prado by Alexandro Velazquez </vt:lpstr>
      <vt:lpstr>The Clothed Maja</vt:lpstr>
      <vt:lpstr>The Lute Player </vt:lpstr>
      <vt:lpstr>Ecstasy of Saint Teresa</vt:lpstr>
      <vt:lpstr>The Holy Trinity </vt:lpstr>
      <vt:lpstr>Las Meninas </vt:lpstr>
      <vt:lpstr>Reflection </vt:lpstr>
    </vt:vector>
  </TitlesOfParts>
  <Company>SUHSD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Museo del Prado</dc:title>
  <dc:creator>Alexandro Velazquez</dc:creator>
  <cp:lastModifiedBy>Alexandro Velazquez</cp:lastModifiedBy>
  <cp:revision>6</cp:revision>
  <dcterms:created xsi:type="dcterms:W3CDTF">2015-01-15T18:54:50Z</dcterms:created>
  <dcterms:modified xsi:type="dcterms:W3CDTF">2015-05-05T17:54:54Z</dcterms:modified>
</cp:coreProperties>
</file>